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9" r:id="rId3"/>
    <p:sldId id="275" r:id="rId4"/>
    <p:sldId id="276" r:id="rId5"/>
    <p:sldId id="273" r:id="rId6"/>
    <p:sldId id="278" r:id="rId7"/>
    <p:sldId id="270" r:id="rId8"/>
    <p:sldId id="271" r:id="rId9"/>
    <p:sldId id="277" r:id="rId10"/>
    <p:sldId id="279" r:id="rId11"/>
    <p:sldId id="280" r:id="rId12"/>
    <p:sldId id="272" r:id="rId13"/>
    <p:sldId id="274" r:id="rId14"/>
    <p:sldId id="281" r:id="rId15"/>
    <p:sldId id="282" r:id="rId1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2017" autoAdjust="0"/>
    <p:restoredTop sz="94660"/>
  </p:normalViewPr>
  <p:slideViewPr>
    <p:cSldViewPr>
      <p:cViewPr varScale="1">
        <p:scale>
          <a:sx n="55" d="100"/>
          <a:sy n="55" d="100"/>
        </p:scale>
        <p:origin x="72" y="105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</c:rich>
      </c:tx>
      <c:layout>
        <c:manualLayout>
          <c:xMode val="edge"/>
          <c:yMode val="edge"/>
          <c:x val="0.14358863754367426"/>
          <c:y val="6.5764820857946105E-2"/>
        </c:manualLayout>
      </c:layout>
      <c:overlay val="0"/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73455075286419425"/>
          <c:y val="0.46325290598596391"/>
          <c:w val="0.20246021417121454"/>
          <c:h val="0.2489066657377052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="" xmlns:a16="http://schemas.microsoft.com/office/drawing/2014/main" id="{61B22612-1865-47B8-AF92-FA47A20C0563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7416824" cy="4248472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  <a:effectLst xmlns:a="http://schemas.openxmlformats.org/drawingml/2006/main">
          <a:outerShdw blurRad="292100" dist="139700" dir="2700000" algn="tl" rotWithShape="0">
            <a:srgbClr val="333333">
              <a:alpha val="65000"/>
            </a:srgbClr>
          </a:outerShdw>
        </a:effectLst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3C7D0-AE12-4703-92AA-E79CBBA904BB}" type="datetimeFigureOut">
              <a:rPr lang="ru-RU" smtClean="0"/>
              <a:pPr/>
              <a:t>28.07.2022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E2267-A133-4FF6-A13D-BBEC7F71DE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3C7D0-AE12-4703-92AA-E79CBBA904BB}" type="datetimeFigureOut">
              <a:rPr lang="ru-RU" smtClean="0"/>
              <a:pPr/>
              <a:t>28.07.2022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E2267-A133-4FF6-A13D-BBEC7F71DE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3C7D0-AE12-4703-92AA-E79CBBA904BB}" type="datetimeFigureOut">
              <a:rPr lang="ru-RU" smtClean="0"/>
              <a:pPr/>
              <a:t>28.07.2022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E2267-A133-4FF6-A13D-BBEC7F71DE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3C7D0-AE12-4703-92AA-E79CBBA904BB}" type="datetimeFigureOut">
              <a:rPr lang="ru-RU" smtClean="0"/>
              <a:pPr/>
              <a:t>28.07.2022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E2267-A133-4FF6-A13D-BBEC7F71DE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3C7D0-AE12-4703-92AA-E79CBBA904BB}" type="datetimeFigureOut">
              <a:rPr lang="ru-RU" smtClean="0"/>
              <a:pPr/>
              <a:t>28.07.2022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E2267-A133-4FF6-A13D-BBEC7F71DE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3C7D0-AE12-4703-92AA-E79CBBA904BB}" type="datetimeFigureOut">
              <a:rPr lang="ru-RU" smtClean="0"/>
              <a:pPr/>
              <a:t>28.07.2022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E2267-A133-4FF6-A13D-BBEC7F71DE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3C7D0-AE12-4703-92AA-E79CBBA904BB}" type="datetimeFigureOut">
              <a:rPr lang="ru-RU" smtClean="0"/>
              <a:pPr/>
              <a:t>28.07.2022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E2267-A133-4FF6-A13D-BBEC7F71DE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3C7D0-AE12-4703-92AA-E79CBBA904BB}" type="datetimeFigureOut">
              <a:rPr lang="ru-RU" smtClean="0"/>
              <a:pPr/>
              <a:t>28.07.2022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E2267-A133-4FF6-A13D-BBEC7F71DE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3C7D0-AE12-4703-92AA-E79CBBA904BB}" type="datetimeFigureOut">
              <a:rPr lang="ru-RU" smtClean="0"/>
              <a:pPr/>
              <a:t>28.07.2022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E2267-A133-4FF6-A13D-BBEC7F71DE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3C7D0-AE12-4703-92AA-E79CBBA904BB}" type="datetimeFigureOut">
              <a:rPr lang="ru-RU" smtClean="0"/>
              <a:pPr/>
              <a:t>28.07.2022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E2267-A133-4FF6-A13D-BBEC7F71DE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3C7D0-AE12-4703-92AA-E79CBBA904BB}" type="datetimeFigureOut">
              <a:rPr lang="ru-RU" smtClean="0"/>
              <a:pPr/>
              <a:t>28.07.2022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E2267-A133-4FF6-A13D-BBEC7F71DE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r="-9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3C7D0-AE12-4703-92AA-E79CBBA904BB}" type="datetimeFigureOut">
              <a:rPr lang="ru-RU" smtClean="0"/>
              <a:pPr/>
              <a:t>28.07.2022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E2267-A133-4FF6-A13D-BBEC7F71DE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lum/>
          </a:blip>
          <a:srcRect/>
          <a:stretch>
            <a:fillRect l="-1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28596" y="1571618"/>
            <a:ext cx="8001056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Система индивидуального сопровождения профессионального самоопределения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в МБОУ "Гимназия №1" г. Хабаровска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85720" y="3867894"/>
            <a:ext cx="8001056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Сунозова Светлана Михайловна,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91852" y="4227934"/>
            <a:ext cx="5715040" cy="42862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директор МБОУ "Гимназия №1 г. Хабаровска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9821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lum/>
          </a:blip>
          <a:srcRect/>
          <a:stretch>
            <a:fillRect r="-9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1439652" y="1808987"/>
          <a:ext cx="6426717" cy="30343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22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977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8559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8559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8559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6930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Сдавало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Сдавало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тестовый балл в 2021 году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99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Гимназия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Хабаровск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24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 профиль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56,7 (+4,5)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24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79,5 (+9,83)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59,67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24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69,77 (+7,2)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52,57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24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63,88 (+4,32)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49,56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24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 (+4,49)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53,49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824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74,33 (+8,83)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65,50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824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Английский язык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78,35 (+6,19)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72,16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824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 (+25,62)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57,38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824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78,23 (+2,74)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70,49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85900" y="411510"/>
            <a:ext cx="6172200" cy="918102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</a:pPr>
            <a:r>
              <a:rPr lang="ru-RU" sz="3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Результаты ЕГЭ</a:t>
            </a:r>
            <a:r>
              <a:rPr lang="ru-RU" sz="2700" dirty="0">
                <a:latin typeface="Calibri"/>
                <a:ea typeface="Calibri"/>
                <a:cs typeface="Times New Roman"/>
              </a:rPr>
              <a:t/>
            </a:r>
            <a:br>
              <a:rPr lang="ru-RU" sz="2700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2634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lum/>
          </a:blip>
          <a:srcRect/>
          <a:stretch>
            <a:fillRect r="-9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1493658" y="1923678"/>
          <a:ext cx="5940661" cy="26440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07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754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2611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6311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3510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110065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кол-во выпускников 2020,2021  годах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Поступившие в учебные заведения города Хабаровска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Поступившие в учебные заведения других регионов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42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ВУЗы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ССУЗы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ВУЗы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ССУЗы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Учебный год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263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40/59,7%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21/ 28%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2019-2020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263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39/56%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4/20%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27/38,5%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2020-2021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09130" y="253746"/>
            <a:ext cx="5448970" cy="939546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</a:pPr>
            <a:r>
              <a:rPr lang="ru-RU" sz="27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Выпускники поступившие в высшие учебные заведения </a:t>
            </a:r>
          </a:p>
        </p:txBody>
      </p:sp>
    </p:spTree>
    <p:extLst>
      <p:ext uri="{BB962C8B-B14F-4D97-AF65-F5344CB8AC3E}">
        <p14:creationId xmlns:p14="http://schemas.microsoft.com/office/powerpoint/2010/main" val="4186652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lum/>
          </a:blip>
          <a:srcRect/>
          <a:stretch>
            <a:fillRect r="-9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80120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</a:pPr>
            <a:r>
              <a:rPr lang="ru-RU" sz="27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      Оценка эффективности профориентационной работы МБОУ гимназии №1 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="" xmlns:a16="http://schemas.microsoft.com/office/drawing/2014/main" id="{01FA36F3-6346-4D24-9151-C3B714B311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56" y="1080120"/>
            <a:ext cx="7992888" cy="3992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8743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lum/>
          </a:blip>
          <a:srcRect/>
          <a:stretch>
            <a:fillRect r="-9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059582"/>
            <a:ext cx="9144000" cy="3888432"/>
          </a:xfrm>
        </p:spPr>
        <p:txBody>
          <a:bodyPr>
            <a:noAutofit/>
          </a:bodyPr>
          <a:lstStyle/>
          <a:p>
            <a:pPr>
              <a:buClr>
                <a:srgbClr val="F07F09"/>
              </a:buClr>
              <a:buSzPct val="80000"/>
            </a:pP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1.Встречи с молодыми учеными ДВГМУ.  Лекции на темы: «Генетические заболевания», «Гнойные заболевания мягких тканей», «Риккетсиозы- инфекционные заболевания передающие клещами», «Наука «Паразитология», «Детские инфекционные заболевания «Дифтерия», «Детские инфекционные заболевания «Коклюш», «Профилактика инфекционных заболеваний»</a:t>
            </a:r>
          </a:p>
          <a:p>
            <a:pPr>
              <a:buClr>
                <a:srgbClr val="F07F09"/>
              </a:buClr>
              <a:buSzPct val="80000"/>
            </a:pP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Участие в научной конференции «Секреты успеха»</a:t>
            </a:r>
          </a:p>
          <a:p>
            <a:pPr>
              <a:buClr>
                <a:srgbClr val="F07F09"/>
              </a:buClr>
              <a:buSzPct val="80000"/>
            </a:pP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3.Участие в конференции «Репродуктивное здоровье и демографическая ситуация на Дальнем Востоке»</a:t>
            </a:r>
          </a:p>
          <a:p>
            <a:pPr>
              <a:buClr>
                <a:srgbClr val="F07F09"/>
              </a:buClr>
              <a:buSzPct val="80000"/>
            </a:pP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Победа в  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Дальневосточном медицинском молодежном форуме с международным участием.</a:t>
            </a:r>
          </a:p>
          <a:p>
            <a:pPr>
              <a:buClr>
                <a:srgbClr val="F07F09"/>
              </a:buClr>
              <a:buSzPct val="80000"/>
            </a:pP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Участие в международной образовательной ярмарке в ДВГМУ (встреча с иностранными преподавателями)</a:t>
            </a:r>
          </a:p>
          <a:p>
            <a:pPr>
              <a:buClr>
                <a:srgbClr val="F07F09"/>
              </a:buClr>
              <a:buSzPct val="80000"/>
            </a:pP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6.Работа школы «Юный медик»</a:t>
            </a:r>
          </a:p>
          <a:p>
            <a:pPr marL="0" indent="0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385763" indent="-385763">
              <a:buAutoNum type="arabicPeriod"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39546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</a:pPr>
            <a:r>
              <a:rPr lang="ru-RU" sz="27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Результаты деятельности МБОУ гимназии №1 по реализации </a:t>
            </a:r>
            <a:r>
              <a:rPr lang="ru-RU" sz="27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профориентационной</a:t>
            </a:r>
            <a:r>
              <a:rPr lang="ru-RU" sz="27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 работы (сетевое взаимодействие с ДВГМУ)</a:t>
            </a:r>
          </a:p>
        </p:txBody>
      </p:sp>
    </p:spTree>
    <p:extLst>
      <p:ext uri="{BB962C8B-B14F-4D97-AF65-F5344CB8AC3E}">
        <p14:creationId xmlns:p14="http://schemas.microsoft.com/office/powerpoint/2010/main" val="461130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lum/>
          </a:blip>
          <a:srcRect/>
          <a:stretch>
            <a:fillRect r="-9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351056"/>
            <a:ext cx="8229600" cy="3394472"/>
          </a:xfrm>
        </p:spPr>
        <p:txBody>
          <a:bodyPr>
            <a:normAutofit/>
          </a:bodyPr>
          <a:lstStyle/>
          <a:p>
            <a:pPr>
              <a:buClr>
                <a:srgbClr val="F07F09"/>
              </a:buClr>
              <a:buSzPct val="80000"/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1.Участие в конференции «Шаг в будущее», студенты и учащиеся МБОУ гимназии №1.</a:t>
            </a:r>
          </a:p>
          <a:p>
            <a:pPr>
              <a:buClr>
                <a:srgbClr val="F07F09"/>
              </a:buClr>
              <a:buSzPct val="80000"/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2.Участие в городском конкурсе научных работ «Хабаровск: от купечества к предпринимательству».</a:t>
            </a:r>
          </a:p>
          <a:p>
            <a:pPr>
              <a:buClr>
                <a:srgbClr val="F07F09"/>
              </a:buClr>
              <a:buSzPct val="80000"/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«Промышленники и купцы города Хабаровска»).</a:t>
            </a:r>
          </a:p>
          <a:p>
            <a:pPr>
              <a:buClr>
                <a:srgbClr val="F07F09"/>
              </a:buClr>
              <a:buSzPct val="80000"/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3.Совместная работа с преподавателями. Обучение педагогов МБОУ гимназии №1 по программе  «Разработка бизнес- проектов».</a:t>
            </a:r>
          </a:p>
          <a:p>
            <a:pPr marL="198882" indent="-198882">
              <a:spcBef>
                <a:spcPts val="188"/>
              </a:spcBef>
              <a:buClr>
                <a:srgbClr val="F07F09"/>
              </a:buClr>
              <a:buSzPct val="80000"/>
              <a:buFont typeface="Wingdings 2"/>
              <a:buChar char=""/>
            </a:pPr>
            <a:endParaRPr lang="ru-RU" sz="2400" dirty="0">
              <a:solidFill>
                <a:prstClr val="black"/>
              </a:solidFill>
              <a:latin typeface="Verdana"/>
            </a:endParaRPr>
          </a:p>
          <a:p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411510"/>
            <a:ext cx="9144000" cy="939546"/>
          </a:xfrm>
        </p:spPr>
        <p:txBody>
          <a:bodyPr>
            <a:normAutofit fontScale="90000"/>
          </a:bodyPr>
          <a:lstStyle/>
          <a:p>
            <a:pPr>
              <a:spcBef>
                <a:spcPts val="188"/>
              </a:spcBef>
            </a:pPr>
            <a:r>
              <a:rPr lang="ru-RU" sz="27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Результаты деятельности МБОУ гимназии №1 по </a:t>
            </a:r>
            <a:r>
              <a:rPr lang="ru-RU" sz="27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профориентационной</a:t>
            </a:r>
            <a:r>
              <a:rPr lang="ru-RU" sz="27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 работе</a:t>
            </a:r>
            <a:br>
              <a:rPr lang="ru-RU" sz="27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ru-RU" sz="27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(сетевое взаимодействие с ХГУЭП)</a:t>
            </a:r>
            <a:r>
              <a:rPr lang="ru-RU" sz="195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195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56389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lum/>
          </a:blip>
          <a:srcRect/>
          <a:stretch>
            <a:fillRect r="-9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160746"/>
            <a:ext cx="1897856" cy="2551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802" y="188009"/>
            <a:ext cx="1933575" cy="2495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521" y="164839"/>
            <a:ext cx="1920478" cy="2561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820" y="2571750"/>
            <a:ext cx="3240361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989" y="188010"/>
            <a:ext cx="1851422" cy="2540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521" y="2463738"/>
            <a:ext cx="1915737" cy="2551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2463738"/>
            <a:ext cx="1897856" cy="2551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1533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lum/>
          </a:blip>
          <a:srcRect/>
          <a:stretch>
            <a:fillRect r="-9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203598"/>
            <a:ext cx="9143999" cy="3582398"/>
          </a:xfrm>
        </p:spPr>
        <p:txBody>
          <a:bodyPr>
            <a:noAutofit/>
          </a:bodyPr>
          <a:lstStyle/>
          <a:p>
            <a:pPr marL="0" algn="just">
              <a:spcBef>
                <a:spcPct val="0"/>
              </a:spcBef>
            </a:pP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Социальная методика заключается в формировании ценностных ориентации молодежи в профессиональном самоопределении, где делается акцент на изучении требований к квалификации работника той или иной сферы.</a:t>
            </a:r>
          </a:p>
          <a:p>
            <a:pPr marL="0" algn="just">
              <a:spcBef>
                <a:spcPct val="0"/>
              </a:spcBef>
            </a:pP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Экономическая методика - это процесс управления выбором профессии молодежи в соответствии с потребностями общества и возможностями личности (изучение рынка труда).</a:t>
            </a:r>
          </a:p>
          <a:p>
            <a:pPr marL="0" algn="just">
              <a:spcBef>
                <a:spcPct val="0"/>
              </a:spcBef>
            </a:pP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Психологическая методика  состоит в изучении структуры личности, формировании профессиональной направленности (способность к осознанному выбору).</a:t>
            </a:r>
          </a:p>
          <a:p>
            <a:pPr marL="0" algn="just">
              <a:spcBef>
                <a:spcPct val="0"/>
              </a:spcBef>
            </a:pP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Педагогическая методика   связана с формированием общественно значимых мотивов выбора профессии и профессиональных интересов.</a:t>
            </a:r>
          </a:p>
          <a:p>
            <a:pPr marL="0" indent="0" algn="just">
              <a:buNone/>
            </a:pPr>
            <a:endParaRPr lang="ru-RU" sz="2000" b="1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hangingPunct="0">
              <a:buNone/>
            </a:pP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buNone/>
            </a:pPr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357504"/>
            <a:ext cx="9144000" cy="533891"/>
          </a:xfrm>
        </p:spPr>
        <p:txBody>
          <a:bodyPr>
            <a:noAutofit/>
          </a:bodyPr>
          <a:lstStyle/>
          <a:p>
            <a:r>
              <a:rPr lang="ru-RU" sz="3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Методики для выявления профессиональной ориентации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учащихся</a:t>
            </a:r>
          </a:p>
        </p:txBody>
      </p:sp>
    </p:spTree>
    <p:extLst>
      <p:ext uri="{BB962C8B-B14F-4D97-AF65-F5344CB8AC3E}">
        <p14:creationId xmlns:p14="http://schemas.microsoft.com/office/powerpoint/2010/main" val="2193125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lum/>
          </a:blip>
          <a:srcRect/>
          <a:stretch>
            <a:fillRect r="-9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23478"/>
            <a:ext cx="9144000" cy="64807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Первый этап </a:t>
            </a:r>
            <a:r>
              <a:rPr lang="ru-RU" sz="3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профориентационной</a:t>
            </a:r>
            <a:r>
              <a:rPr lang="ru-RU" sz="3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 работы</a:t>
            </a:r>
            <a:br>
              <a:rPr lang="ru-RU" sz="3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ru-RU" sz="3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( 5-7 классы)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452380"/>
              </p:ext>
            </p:extLst>
          </p:nvPr>
        </p:nvGraphicFramePr>
        <p:xfrm>
          <a:off x="431540" y="918133"/>
          <a:ext cx="8280920" cy="41018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30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349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5229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998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710" marR="4571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 работы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710" marR="4571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Краткое описание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710" marR="4571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213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710" marR="45710" marT="0" marB="0"/>
                </a:tc>
                <a:tc>
                  <a:txBody>
                    <a:bodyPr/>
                    <a:lstStyle/>
                    <a:p>
                      <a:pPr marL="0" indent="-342900" algn="just" defTabSz="914400" rtl="0" eaLnBrk="1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Профпросвещение</a:t>
                      </a:r>
                    </a:p>
                  </a:txBody>
                  <a:tcPr marL="45710" marR="45710" marT="0" marB="0"/>
                </a:tc>
                <a:tc>
                  <a:txBody>
                    <a:bodyPr/>
                    <a:lstStyle/>
                    <a:p>
                      <a:pPr marL="0" indent="-342900" algn="just" defTabSz="914400" rtl="0" eaLnBrk="1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Начальная профессиональная подготовка школьников осуществляется через уроки географии, биологии,  иностранного языка, организацию кружков и т.д.</a:t>
                      </a:r>
                    </a:p>
                  </a:txBody>
                  <a:tcPr marL="45710" marR="4571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296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710" marR="45710" marT="0" marB="0"/>
                </a:tc>
                <a:tc>
                  <a:txBody>
                    <a:bodyPr/>
                    <a:lstStyle/>
                    <a:p>
                      <a:pPr marL="0" indent="-342900" algn="just" defTabSz="914400" rtl="0" eaLnBrk="1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Профинформация</a:t>
                      </a:r>
                    </a:p>
                  </a:txBody>
                  <a:tcPr marL="45710" marR="45710" marT="0" marB="0"/>
                </a:tc>
                <a:tc>
                  <a:txBody>
                    <a:bodyPr/>
                    <a:lstStyle/>
                    <a:p>
                      <a:pPr marL="0" indent="-342900" algn="just" defTabSz="914400" rtl="0" eaLnBrk="1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Система мер по ознакомлению учащихся:</a:t>
                      </a:r>
                    </a:p>
                    <a:p>
                      <a:pPr marL="0" indent="-342900" algn="just" defTabSz="914400" rtl="0" eaLnBrk="1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-с ситуацией в области спроса и предложения на рынке труда</a:t>
                      </a:r>
                    </a:p>
                    <a:p>
                      <a:pPr marL="0" indent="-342900" algn="just" defTabSz="914400" rtl="0" eaLnBrk="1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-с характером работы по основным профессиям и специальностям.</a:t>
                      </a:r>
                    </a:p>
                  </a:txBody>
                  <a:tcPr marL="45710" marR="4571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129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710" marR="45710" marT="0" marB="0"/>
                </a:tc>
                <a:tc>
                  <a:txBody>
                    <a:bodyPr/>
                    <a:lstStyle/>
                    <a:p>
                      <a:pPr marL="0" indent="-342900" algn="just" defTabSz="914400" rtl="0" eaLnBrk="1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Профконсультация</a:t>
                      </a:r>
                    </a:p>
                  </a:txBody>
                  <a:tcPr marL="45710" marR="45710" marT="0" marB="0"/>
                </a:tc>
                <a:tc>
                  <a:txBody>
                    <a:bodyPr/>
                    <a:lstStyle/>
                    <a:p>
                      <a:pPr marL="0" indent="-342900" algn="just" defTabSz="914400" rtl="0" eaLnBrk="1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Оказание помощи в выборе профессии путем изучения личности школьника с целью выявления факторов, влияющих на выбор профессии.</a:t>
                      </a:r>
                    </a:p>
                  </a:txBody>
                  <a:tcPr marL="45710" marR="4571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2380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710" marR="45710" marT="0" marB="0"/>
                </a:tc>
                <a:tc>
                  <a:txBody>
                    <a:bodyPr/>
                    <a:lstStyle/>
                    <a:p>
                      <a:pPr marL="0" indent="-342900" algn="just" defTabSz="914400" rtl="0" eaLnBrk="1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Ранняя профориентация</a:t>
                      </a:r>
                    </a:p>
                  </a:txBody>
                  <a:tcPr marL="45710" marR="45710" marT="0" marB="0"/>
                </a:tc>
                <a:tc>
                  <a:txBody>
                    <a:bodyPr/>
                    <a:lstStyle/>
                    <a:p>
                      <a:pPr marL="0" indent="-342900" algn="just" defTabSz="914400" rtl="0" eaLnBrk="1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Переход на профильное обучение, вводятся новые курсы:</a:t>
                      </a:r>
                    </a:p>
                    <a:p>
                      <a:pPr marL="0" lvl="0" indent="-342900" algn="just" defTabSz="914400" rtl="0" eaLnBrk="1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«Решение нестандартных задач по математики»;</a:t>
                      </a:r>
                    </a:p>
                    <a:p>
                      <a:pPr marL="0" lvl="0" indent="-342900" algn="just" defTabSz="914400" rtl="0" eaLnBrk="1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«Финансовая грамотность»;</a:t>
                      </a:r>
                    </a:p>
                    <a:p>
                      <a:pPr marL="0" lvl="0" indent="-342900" algn="just" defTabSz="914400" rtl="0" eaLnBrk="1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«История Хабаровского края на английском языке»;</a:t>
                      </a:r>
                    </a:p>
                    <a:p>
                      <a:pPr marL="0" lvl="0" indent="-342900" algn="just" defTabSz="914400" rtl="0" eaLnBrk="1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«Трудные вопросы при изучении русского языка»</a:t>
                      </a:r>
                    </a:p>
                  </a:txBody>
                  <a:tcPr marL="45710" marR="4571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4025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lum/>
          </a:blip>
          <a:srcRect/>
          <a:stretch>
            <a:fillRect r="-9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Второй этап </a:t>
            </a:r>
            <a:r>
              <a:rPr lang="ru-RU" sz="3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профориентационной</a:t>
            </a:r>
            <a:r>
              <a:rPr lang="ru-RU" sz="3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 работы</a:t>
            </a:r>
            <a:br>
              <a:rPr lang="ru-RU" sz="3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ru-RU" sz="3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( 8-9 классы)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968" y="1437624"/>
            <a:ext cx="3017044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064900" y="1567630"/>
            <a:ext cx="38275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3716" indent="-342900" algn="ctr">
              <a:spcBef>
                <a:spcPct val="0"/>
              </a:spcBef>
              <a:buClr>
                <a:srgbClr val="F07F09"/>
              </a:buClr>
              <a:buSzPct val="80000"/>
              <a:buFont typeface="Arial" pitchFamily="34" charset="0"/>
              <a:buChar char="•"/>
            </a:pP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Неделя высоких  технологии в медицине: экскурсия на КГБУЗ «Краевая станция переливания крови» министерства здравоохранения Хабаровского края (встреча с врачами-гематологами).</a:t>
            </a:r>
          </a:p>
        </p:txBody>
      </p:sp>
    </p:spTree>
    <p:extLst>
      <p:ext uri="{BB962C8B-B14F-4D97-AF65-F5344CB8AC3E}">
        <p14:creationId xmlns:p14="http://schemas.microsoft.com/office/powerpoint/2010/main" val="3727006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lum/>
          </a:blip>
          <a:srcRect/>
          <a:stretch>
            <a:fillRect r="-9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7051" y="1275607"/>
            <a:ext cx="5799286" cy="3319016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05979"/>
            <a:ext cx="9144000" cy="857250"/>
          </a:xfrm>
        </p:spPr>
        <p:txBody>
          <a:bodyPr>
            <a:noAutofit/>
          </a:bodyPr>
          <a:lstStyle/>
          <a:p>
            <a:r>
              <a:rPr lang="ru-RU" sz="27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Факторы профессионального </a:t>
            </a:r>
            <a:br>
              <a:rPr lang="ru-RU" sz="27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ru-RU" sz="27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самоопределения учащихся в</a:t>
            </a:r>
            <a:br>
              <a:rPr lang="ru-RU" sz="27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ru-RU" sz="27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 МБОУ гимназии №1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679995081"/>
              </p:ext>
            </p:extLst>
          </p:nvPr>
        </p:nvGraphicFramePr>
        <p:xfrm>
          <a:off x="1925706" y="1437624"/>
          <a:ext cx="5562618" cy="3294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22562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lum/>
          </a:blip>
          <a:srcRect/>
          <a:stretch>
            <a:fillRect r="-9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545637"/>
            <a:ext cx="8640959" cy="3048986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1.Хабаровский нефтеперерабатывающий завод.</a:t>
            </a:r>
          </a:p>
          <a:p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2.Хабаровский судостроительный завод.</a:t>
            </a:r>
          </a:p>
          <a:p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3.Дальхимфарм завод.</a:t>
            </a:r>
          </a:p>
          <a:p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Хабаровское предприятие Баск- пластик, производящее </a:t>
            </a:r>
            <a:r>
              <a:rPr lang="ru-RU" sz="16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хозтовары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5.Кондитерская фабрика «Хабаровская».</a:t>
            </a:r>
          </a:p>
          <a:p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Хабаровское предприятие «Лесные продукты» (производящее сиропы, желе, мед).</a:t>
            </a:r>
          </a:p>
          <a:p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Краевая станция переливания крови.</a:t>
            </a:r>
          </a:p>
          <a:p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Завод «Тайга»</a:t>
            </a:r>
          </a:p>
          <a:p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9.Мебельная фабрика «Династия», мебельная фабрика «Амур –мебель»</a:t>
            </a:r>
          </a:p>
          <a:p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10.Комбинат детского питания «Молочный край».</a:t>
            </a:r>
          </a:p>
          <a:p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11.Хабаровский МЖК.</a:t>
            </a:r>
          </a:p>
          <a:p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12.ТЭЦ 3 и т.д.</a:t>
            </a:r>
          </a:p>
          <a:p>
            <a:endParaRPr lang="ru-RU" sz="1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05979"/>
            <a:ext cx="9144000" cy="857250"/>
          </a:xfrm>
        </p:spPr>
        <p:txBody>
          <a:bodyPr>
            <a:noAutofit/>
          </a:bodyPr>
          <a:lstStyle/>
          <a:p>
            <a:r>
              <a:rPr lang="ru-RU" sz="27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Предприятия города Хабаровска с </a:t>
            </a:r>
            <a:br>
              <a:rPr lang="ru-RU" sz="27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ru-RU" sz="27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которыми ведется </a:t>
            </a:r>
            <a:br>
              <a:rPr lang="ru-RU" sz="27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ru-RU" sz="27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профориентационная работа</a:t>
            </a:r>
          </a:p>
        </p:txBody>
      </p:sp>
    </p:spTree>
    <p:extLst>
      <p:ext uri="{BB962C8B-B14F-4D97-AF65-F5344CB8AC3E}">
        <p14:creationId xmlns:p14="http://schemas.microsoft.com/office/powerpoint/2010/main" val="1434411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lum/>
          </a:blip>
          <a:srcRect/>
          <a:stretch>
            <a:fillRect r="-9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01931"/>
            <a:ext cx="9144000" cy="939546"/>
          </a:xfrm>
        </p:spPr>
        <p:txBody>
          <a:bodyPr>
            <a:noAutofit/>
          </a:bodyPr>
          <a:lstStyle/>
          <a:p>
            <a:r>
              <a:rPr lang="ru-RU" sz="27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 Третий этап </a:t>
            </a:r>
            <a:r>
              <a:rPr lang="ru-RU" sz="27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профориентационной</a:t>
            </a:r>
            <a:r>
              <a:rPr lang="ru-RU" sz="27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 работы</a:t>
            </a:r>
            <a:br>
              <a:rPr lang="ru-RU" sz="27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ru-RU" sz="27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( 10-11 классы)   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Светлана Михайловна\Downloads\IMG_488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8" r="4255" b="1514"/>
          <a:stretch/>
        </p:blipFill>
        <p:spPr bwMode="auto">
          <a:xfrm>
            <a:off x="1817694" y="1177324"/>
            <a:ext cx="2322258" cy="3394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Светлана Михайловна\Downloads\617f9d61-a202-4904-8cfe-b47c8d6affb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066" y="1177324"/>
            <a:ext cx="2287099" cy="3394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119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lum/>
          </a:blip>
          <a:srcRect/>
          <a:stretch>
            <a:fillRect r="-9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7051" y="1599643"/>
            <a:ext cx="5556250" cy="29949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95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87801" y="48551"/>
            <a:ext cx="5624382" cy="939546"/>
          </a:xfrm>
        </p:spPr>
        <p:txBody>
          <a:bodyPr>
            <a:noAutofit/>
          </a:bodyPr>
          <a:lstStyle/>
          <a:p>
            <a:r>
              <a:rPr lang="ru-RU" sz="27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Школа «Юный медик»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77324"/>
            <a:ext cx="2817019" cy="1664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600" y="2949792"/>
            <a:ext cx="2817019" cy="1962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499992" y="899710"/>
            <a:ext cx="4320480" cy="3884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Тема: «Основы ухода за больными» 20 ноября 2021г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Провела занятие ассистент кафедры сестринского дела, Ирина Гариевна Шаталова. Она рассказала ребятам о видах ухода за здоровыми и больными людьми, о видах режима в стационаре и на дому, о правилах проведения антропометрии новорожденных и детей старшего возраста. 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затем юные медики приобрели практические навыки по уходу за больными. Они научились производить смену постельного белья, проводить антропометрию и накладывать компресс.</a:t>
            </a:r>
          </a:p>
        </p:txBody>
      </p:sp>
    </p:spTree>
    <p:extLst>
      <p:ext uri="{BB962C8B-B14F-4D97-AF65-F5344CB8AC3E}">
        <p14:creationId xmlns:p14="http://schemas.microsoft.com/office/powerpoint/2010/main" val="2917574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lum/>
          </a:blip>
          <a:srcRect/>
          <a:stretch>
            <a:fillRect r="-9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25706" y="253746"/>
            <a:ext cx="5732394" cy="939546"/>
          </a:xfrm>
        </p:spPr>
        <p:txBody>
          <a:bodyPr>
            <a:noAutofit/>
          </a:bodyPr>
          <a:lstStyle/>
          <a:p>
            <a:r>
              <a:rPr lang="ru-RU" sz="27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Результатах  итоговой  успеваемости учащихся МБОУ гимназии №1  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/>
          </p:nvPr>
        </p:nvGraphicFramePr>
        <p:xfrm>
          <a:off x="1547663" y="2085697"/>
          <a:ext cx="5994668" cy="24583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61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5613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5613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5613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5671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5671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5671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9861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Учебный 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учащихся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Успеваемость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Хорошисты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учащихся с медалью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Качество знаний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56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2019-2020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42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2020-2021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56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2021-2022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13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89,2 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79432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1523</TotalTime>
  <Words>751</Words>
  <Application>Microsoft Office PowerPoint</Application>
  <PresentationFormat>Экран (16:9)</PresentationFormat>
  <Paragraphs>176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Times New Roman</vt:lpstr>
      <vt:lpstr>Verdana</vt:lpstr>
      <vt:lpstr>Wingdings 2</vt:lpstr>
      <vt:lpstr>Тема Office</vt:lpstr>
      <vt:lpstr>Презентация PowerPoint</vt:lpstr>
      <vt:lpstr>Методики для выявления профессиональной ориентации учащихся</vt:lpstr>
      <vt:lpstr>Первый этап профориентационной работы ( 5-7 классы)</vt:lpstr>
      <vt:lpstr> Второй этап профориентационной работы ( 8-9 классы)</vt:lpstr>
      <vt:lpstr>Факторы профессионального  самоопределения учащихся в  МБОУ гимназии №1</vt:lpstr>
      <vt:lpstr>Предприятия города Хабаровска с  которыми ведется  профориентационная работа</vt:lpstr>
      <vt:lpstr> Третий этап профориентационной работы ( 10-11 классы)   </vt:lpstr>
      <vt:lpstr>Школа «Юный медик»</vt:lpstr>
      <vt:lpstr>Результатах  итоговой  успеваемости учащихся МБОУ гимназии №1  </vt:lpstr>
      <vt:lpstr>Результаты ЕГЭ </vt:lpstr>
      <vt:lpstr>Выпускники поступившие в высшие учебные заведения </vt:lpstr>
      <vt:lpstr>      Оценка эффективности профориентационной работы МБОУ гимназии №1 </vt:lpstr>
      <vt:lpstr>Результаты деятельности МБОУ гимназии №1 по реализации профориентационной работы (сетевое взаимодействие с ДВГМУ)</vt:lpstr>
      <vt:lpstr>Результаты деятельности МБОУ гимназии №1 по профориентационной работе (сетевое взаимодействие с ХГУЭП)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Специалист</dc:creator>
  <cp:lastModifiedBy>Юлия Николаевна Алексеева</cp:lastModifiedBy>
  <cp:revision>276</cp:revision>
  <dcterms:created xsi:type="dcterms:W3CDTF">2022-03-22T23:30:43Z</dcterms:created>
  <dcterms:modified xsi:type="dcterms:W3CDTF">2022-07-28T02:05:47Z</dcterms:modified>
</cp:coreProperties>
</file>